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86" r:id="rId2"/>
    <p:sldId id="268" r:id="rId3"/>
    <p:sldId id="483" r:id="rId4"/>
    <p:sldId id="502" r:id="rId5"/>
    <p:sldId id="503" r:id="rId6"/>
    <p:sldId id="487" r:id="rId7"/>
    <p:sldId id="504" r:id="rId8"/>
    <p:sldId id="505" r:id="rId9"/>
    <p:sldId id="506" r:id="rId10"/>
    <p:sldId id="490" r:id="rId11"/>
    <p:sldId id="491" r:id="rId12"/>
    <p:sldId id="493" r:id="rId13"/>
    <p:sldId id="507" r:id="rId14"/>
    <p:sldId id="508" r:id="rId15"/>
    <p:sldId id="477" r:id="rId16"/>
    <p:sldId id="499" r:id="rId17"/>
    <p:sldId id="271" r:id="rId18"/>
    <p:sldId id="4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edi@soyuztechnologies.com" initials="c" lastIdx="1" clrIdx="0">
    <p:extLst>
      <p:ext uri="{19B8F6BF-5375-455C-9EA6-DF929625EA0E}">
        <p15:presenceInfo xmlns:p15="http://schemas.microsoft.com/office/powerpoint/2012/main" userId="eea0e64e96b772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2/supplierTab.view.xml" TargetMode="External"/><Relationship Id="rId2" Type="http://schemas.openxmlformats.org/officeDocument/2006/relationships/hyperlink" Target="https://github.com/soyuztechnologies/MouriTechUI5Fiori/blob/master/Day%2012/Exercise%202/Popup.fragment.x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MouriTechUI5Fiori/blob/master/Day%2012/Exercise%202/View2.controller.j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MouriTechUI5Fiori/blob/master/Day%2012/Exercise%204/ValueHelpFragment.xml" TargetMode="External"/><Relationship Id="rId3" Type="http://schemas.openxmlformats.org/officeDocument/2006/relationships/image" Target="../media/image12.jpeg"/><Relationship Id="rId7" Type="http://schemas.openxmlformats.org/officeDocument/2006/relationships/hyperlink" Target="https://github.com/soyuztechnologies/MouriTechUI5Fiori/blob/master/Day%2012/Exercise%204/Supplier.framgnet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MouriTechUI5Fiori/blob/master/Day%2012/Exercise%204/View2.controller.js" TargetMode="External"/><Relationship Id="rId5" Type="http://schemas.openxmlformats.org/officeDocument/2006/relationships/hyperlink" Target="https://github.com/soyuztechnologies/MouriTechUI5Fiori/blob/master/Day%2012/Exercise%204/View2.view.xml" TargetMode="External"/><Relationship Id="rId4" Type="http://schemas.openxmlformats.org/officeDocument/2006/relationships/hyperlink" Target="https://github.com/soyuztechnologies/MouriTechUI5Fiori/blob/master/Day%2012/Exercise%203/view2.view.x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ui.table.Table" TargetMode="External"/><Relationship Id="rId2" Type="http://schemas.openxmlformats.org/officeDocument/2006/relationships/hyperlink" Target="https://sapui5.hana.ondemand.com/#/api/sap.m.Tabl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1/info.Fragment.x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soyuztechnologies/MouriTechUI5Fiori/blob/master/Day%2012/Exercise%201/View2.view.xml" TargetMode="External"/><Relationship Id="rId4" Type="http://schemas.openxmlformats.org/officeDocument/2006/relationships/hyperlink" Target="https://github.com/soyuztechnologies/MouriTechUI5Fiori/blob/master/Day%2012/Exercise%201/supplierTab.fragment.x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F14CC75-E7D7-406E-975C-A7753B5C3FF4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598B7C-B629-46E1-A259-E250B966BC46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7E2BC0-33CF-4AF7-BDC5-4A2FF3CBE3A0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F81D7-67DE-4833-B110-978977410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50E7E-CD38-4925-9830-19770BF3E210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38095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10E6229-85E1-438D-995D-0586317F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add a filter in supplier data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	1.1.1 </a:t>
            </a:r>
            <a:r>
              <a:rPr lang="en-US" sz="1800" dirty="0">
                <a:latin typeface="Calibri (Body)"/>
                <a:hlinkClick r:id="rId2"/>
              </a:rPr>
              <a:t>Popup.fragment.xml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SupplierTab.fragment.xml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Dropdowns in SAPUI5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There are different types of dropdowns in SAP UI5 </a:t>
            </a:r>
          </a:p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These are used to select single or multiple values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</a:rPr>
              <a:t>A drop-down list for selecting and filtering values.</a:t>
            </a:r>
          </a:p>
          <a:p>
            <a:br>
              <a:rPr lang="en-US" dirty="0"/>
            </a:br>
            <a:r>
              <a:rPr lang="en-US" dirty="0">
                <a:solidFill>
                  <a:prstClr val="black"/>
                </a:solidFill>
                <a:latin typeface="Calibri (Body)"/>
              </a:rPr>
              <a:t> 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5314A-F72F-4CE1-A4A7-F93B9DE0A765}"/>
              </a:ext>
            </a:extLst>
          </p:cNvPr>
          <p:cNvSpPr txBox="1"/>
          <p:nvPr/>
        </p:nvSpPr>
        <p:spPr>
          <a:xfrm>
            <a:off x="8483936" y="4481022"/>
            <a:ext cx="2941445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sap.m.Select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control provides a list of items that allows users to select an item.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57250-D83D-4C55-A3EE-A6C8EC636FEC}"/>
              </a:ext>
            </a:extLst>
          </p:cNvPr>
          <p:cNvSpPr txBox="1"/>
          <p:nvPr/>
        </p:nvSpPr>
        <p:spPr>
          <a:xfrm>
            <a:off x="7796823" y="1549752"/>
            <a:ext cx="2769577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b="0" i="0" dirty="0">
                <a:solidFill>
                  <a:srgbClr val="32363A"/>
                </a:solidFill>
                <a:effectLst/>
              </a:rPr>
              <a:t>select only one item in a long list of options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62B4-2D7F-4806-99EB-98C29156319D}"/>
              </a:ext>
            </a:extLst>
          </p:cNvPr>
          <p:cNvGrpSpPr/>
          <p:nvPr/>
        </p:nvGrpSpPr>
        <p:grpSpPr>
          <a:xfrm>
            <a:off x="3807954" y="1715692"/>
            <a:ext cx="4565376" cy="4563774"/>
            <a:chOff x="8782050" y="1500188"/>
            <a:chExt cx="4521200" cy="4519612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373D03A-6E74-43CB-B72E-7B7AD22E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2927350"/>
              <a:ext cx="1249363" cy="833437"/>
            </a:xfrm>
            <a:custGeom>
              <a:avLst/>
              <a:gdLst>
                <a:gd name="T0" fmla="*/ 296 w 497"/>
                <a:gd name="T1" fmla="*/ 49 h 331"/>
                <a:gd name="T2" fmla="*/ 247 w 497"/>
                <a:gd name="T3" fmla="*/ 0 h 331"/>
                <a:gd name="T4" fmla="*/ 197 w 497"/>
                <a:gd name="T5" fmla="*/ 50 h 331"/>
                <a:gd name="T6" fmla="*/ 0 w 497"/>
                <a:gd name="T7" fmla="*/ 189 h 331"/>
                <a:gd name="T8" fmla="*/ 249 w 497"/>
                <a:gd name="T9" fmla="*/ 331 h 331"/>
                <a:gd name="T10" fmla="*/ 497 w 497"/>
                <a:gd name="T11" fmla="*/ 188 h 331"/>
                <a:gd name="T12" fmla="*/ 296 w 497"/>
                <a:gd name="T13" fmla="*/ 4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31">
                  <a:moveTo>
                    <a:pt x="296" y="49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13" y="65"/>
                    <a:pt x="42" y="117"/>
                    <a:pt x="0" y="189"/>
                  </a:cubicBezTo>
                  <a:cubicBezTo>
                    <a:pt x="249" y="331"/>
                    <a:pt x="249" y="331"/>
                    <a:pt x="249" y="331"/>
                  </a:cubicBezTo>
                  <a:cubicBezTo>
                    <a:pt x="497" y="188"/>
                    <a:pt x="497" y="188"/>
                    <a:pt x="497" y="188"/>
                  </a:cubicBezTo>
                  <a:cubicBezTo>
                    <a:pt x="455" y="116"/>
                    <a:pt x="382" y="63"/>
                    <a:pt x="296" y="4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CA33E255-E242-47AE-A924-C356197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3400425"/>
              <a:ext cx="719138" cy="1079500"/>
            </a:xfrm>
            <a:custGeom>
              <a:avLst/>
              <a:gdLst>
                <a:gd name="T0" fmla="*/ 268 w 286"/>
                <a:gd name="T1" fmla="*/ 243 h 429"/>
                <a:gd name="T2" fmla="*/ 286 w 286"/>
                <a:gd name="T3" fmla="*/ 143 h 429"/>
                <a:gd name="T4" fmla="*/ 248 w 286"/>
                <a:gd name="T5" fmla="*/ 0 h 429"/>
                <a:gd name="T6" fmla="*/ 0 w 286"/>
                <a:gd name="T7" fmla="*/ 143 h 429"/>
                <a:gd name="T8" fmla="*/ 0 w 286"/>
                <a:gd name="T9" fmla="*/ 429 h 429"/>
                <a:gd name="T10" fmla="*/ 218 w 286"/>
                <a:gd name="T11" fmla="*/ 328 h 429"/>
                <a:gd name="T12" fmla="*/ 285 w 286"/>
                <a:gd name="T13" fmla="*/ 311 h 429"/>
                <a:gd name="T14" fmla="*/ 268 w 286"/>
                <a:gd name="T15" fmla="*/ 24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429">
                  <a:moveTo>
                    <a:pt x="268" y="243"/>
                  </a:moveTo>
                  <a:cubicBezTo>
                    <a:pt x="279" y="212"/>
                    <a:pt x="286" y="178"/>
                    <a:pt x="286" y="143"/>
                  </a:cubicBezTo>
                  <a:cubicBezTo>
                    <a:pt x="286" y="91"/>
                    <a:pt x="272" y="42"/>
                    <a:pt x="248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87" y="429"/>
                    <a:pt x="165" y="390"/>
                    <a:pt x="218" y="328"/>
                  </a:cubicBezTo>
                  <a:cubicBezTo>
                    <a:pt x="285" y="311"/>
                    <a:pt x="285" y="311"/>
                    <a:pt x="285" y="311"/>
                  </a:cubicBezTo>
                  <a:lnTo>
                    <a:pt x="268" y="2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B8257AC0-E0CE-4C0D-B683-2656327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3403600"/>
              <a:ext cx="728663" cy="1076325"/>
            </a:xfrm>
            <a:custGeom>
              <a:avLst/>
              <a:gdLst>
                <a:gd name="T0" fmla="*/ 41 w 290"/>
                <a:gd name="T1" fmla="*/ 0 h 428"/>
                <a:gd name="T2" fmla="*/ 4 w 290"/>
                <a:gd name="T3" fmla="*/ 142 h 428"/>
                <a:gd name="T4" fmla="*/ 19 w 290"/>
                <a:gd name="T5" fmla="*/ 235 h 428"/>
                <a:gd name="T6" fmla="*/ 0 w 290"/>
                <a:gd name="T7" fmla="*/ 302 h 428"/>
                <a:gd name="T8" fmla="*/ 67 w 290"/>
                <a:gd name="T9" fmla="*/ 322 h 428"/>
                <a:gd name="T10" fmla="*/ 290 w 290"/>
                <a:gd name="T11" fmla="*/ 428 h 428"/>
                <a:gd name="T12" fmla="*/ 290 w 290"/>
                <a:gd name="T13" fmla="*/ 142 h 428"/>
                <a:gd name="T14" fmla="*/ 41 w 2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428">
                  <a:moveTo>
                    <a:pt x="41" y="0"/>
                  </a:moveTo>
                  <a:cubicBezTo>
                    <a:pt x="17" y="42"/>
                    <a:pt x="4" y="90"/>
                    <a:pt x="4" y="142"/>
                  </a:cubicBezTo>
                  <a:cubicBezTo>
                    <a:pt x="4" y="175"/>
                    <a:pt x="9" y="206"/>
                    <a:pt x="19" y="235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67" y="322"/>
                    <a:pt x="67" y="322"/>
                    <a:pt x="67" y="322"/>
                  </a:cubicBezTo>
                  <a:cubicBezTo>
                    <a:pt x="120" y="386"/>
                    <a:pt x="200" y="428"/>
                    <a:pt x="290" y="428"/>
                  </a:cubicBezTo>
                  <a:cubicBezTo>
                    <a:pt x="290" y="142"/>
                    <a:pt x="290" y="142"/>
                    <a:pt x="290" y="142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E7D05266-3F06-4ECD-A961-ED463A38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8438" y="3076575"/>
              <a:ext cx="1365250" cy="136683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8CC5A6C-B7C6-4A63-9781-D05D03E6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5" y="2686050"/>
              <a:ext cx="2206625" cy="3333750"/>
            </a:xfrm>
            <a:custGeom>
              <a:avLst/>
              <a:gdLst>
                <a:gd name="T0" fmla="*/ 326 w 878"/>
                <a:gd name="T1" fmla="*/ 252 h 1326"/>
                <a:gd name="T2" fmla="*/ 368 w 878"/>
                <a:gd name="T3" fmla="*/ 427 h 1326"/>
                <a:gd name="T4" fmla="*/ 0 w 878"/>
                <a:gd name="T5" fmla="*/ 816 h 1326"/>
                <a:gd name="T6" fmla="*/ 3 w 878"/>
                <a:gd name="T7" fmla="*/ 1326 h 1326"/>
                <a:gd name="T8" fmla="*/ 878 w 878"/>
                <a:gd name="T9" fmla="*/ 427 h 1326"/>
                <a:gd name="T10" fmla="*/ 770 w 878"/>
                <a:gd name="T11" fmla="*/ 0 h 1326"/>
                <a:gd name="T12" fmla="*/ 326 w 878"/>
                <a:gd name="T13" fmla="*/ 252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8" h="1326">
                  <a:moveTo>
                    <a:pt x="326" y="252"/>
                  </a:moveTo>
                  <a:cubicBezTo>
                    <a:pt x="353" y="304"/>
                    <a:pt x="368" y="364"/>
                    <a:pt x="368" y="427"/>
                  </a:cubicBezTo>
                  <a:cubicBezTo>
                    <a:pt x="368" y="635"/>
                    <a:pt x="205" y="805"/>
                    <a:pt x="0" y="816"/>
                  </a:cubicBezTo>
                  <a:cubicBezTo>
                    <a:pt x="3" y="1326"/>
                    <a:pt x="3" y="1326"/>
                    <a:pt x="3" y="1326"/>
                  </a:cubicBezTo>
                  <a:cubicBezTo>
                    <a:pt x="488" y="1313"/>
                    <a:pt x="878" y="915"/>
                    <a:pt x="878" y="427"/>
                  </a:cubicBezTo>
                  <a:cubicBezTo>
                    <a:pt x="878" y="272"/>
                    <a:pt x="839" y="127"/>
                    <a:pt x="770" y="0"/>
                  </a:cubicBezTo>
                  <a:lnTo>
                    <a:pt x="326" y="2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E1735D2-56AD-464B-96B5-2CD7A8D4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1500188"/>
              <a:ext cx="3862388" cy="1727200"/>
            </a:xfrm>
            <a:custGeom>
              <a:avLst/>
              <a:gdLst>
                <a:gd name="T0" fmla="*/ 769 w 1536"/>
                <a:gd name="T1" fmla="*/ 509 h 687"/>
                <a:gd name="T2" fmla="*/ 1095 w 1536"/>
                <a:gd name="T3" fmla="*/ 687 h 687"/>
                <a:gd name="T4" fmla="*/ 1536 w 1536"/>
                <a:gd name="T5" fmla="*/ 430 h 687"/>
                <a:gd name="T6" fmla="*/ 769 w 1536"/>
                <a:gd name="T7" fmla="*/ 0 h 687"/>
                <a:gd name="T8" fmla="*/ 0 w 1536"/>
                <a:gd name="T9" fmla="*/ 432 h 687"/>
                <a:gd name="T10" fmla="*/ 442 w 1536"/>
                <a:gd name="T11" fmla="*/ 687 h 687"/>
                <a:gd name="T12" fmla="*/ 769 w 1536"/>
                <a:gd name="T13" fmla="*/ 50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87">
                  <a:moveTo>
                    <a:pt x="769" y="509"/>
                  </a:moveTo>
                  <a:cubicBezTo>
                    <a:pt x="905" y="509"/>
                    <a:pt x="1026" y="580"/>
                    <a:pt x="1095" y="687"/>
                  </a:cubicBezTo>
                  <a:cubicBezTo>
                    <a:pt x="1536" y="430"/>
                    <a:pt x="1536" y="430"/>
                    <a:pt x="1536" y="430"/>
                  </a:cubicBezTo>
                  <a:cubicBezTo>
                    <a:pt x="1378" y="172"/>
                    <a:pt x="1093" y="0"/>
                    <a:pt x="769" y="0"/>
                  </a:cubicBezTo>
                  <a:cubicBezTo>
                    <a:pt x="443" y="0"/>
                    <a:pt x="158" y="173"/>
                    <a:pt x="0" y="432"/>
                  </a:cubicBezTo>
                  <a:cubicBezTo>
                    <a:pt x="442" y="687"/>
                    <a:pt x="442" y="687"/>
                    <a:pt x="442" y="687"/>
                  </a:cubicBezTo>
                  <a:cubicBezTo>
                    <a:pt x="511" y="580"/>
                    <a:pt x="631" y="509"/>
                    <a:pt x="769" y="5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EBC60AC0-1D50-4DA1-97DE-F768387A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0" y="2690813"/>
              <a:ext cx="2205038" cy="3328987"/>
            </a:xfrm>
            <a:custGeom>
              <a:avLst/>
              <a:gdLst>
                <a:gd name="T0" fmla="*/ 509 w 877"/>
                <a:gd name="T1" fmla="*/ 425 h 1324"/>
                <a:gd name="T2" fmla="*/ 550 w 877"/>
                <a:gd name="T3" fmla="*/ 250 h 1324"/>
                <a:gd name="T4" fmla="*/ 106 w 877"/>
                <a:gd name="T5" fmla="*/ 0 h 1324"/>
                <a:gd name="T6" fmla="*/ 0 w 877"/>
                <a:gd name="T7" fmla="*/ 425 h 1324"/>
                <a:gd name="T8" fmla="*/ 875 w 877"/>
                <a:gd name="T9" fmla="*/ 1324 h 1324"/>
                <a:gd name="T10" fmla="*/ 877 w 877"/>
                <a:gd name="T11" fmla="*/ 814 h 1324"/>
                <a:gd name="T12" fmla="*/ 509 w 877"/>
                <a:gd name="T13" fmla="*/ 425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1324">
                  <a:moveTo>
                    <a:pt x="509" y="425"/>
                  </a:moveTo>
                  <a:cubicBezTo>
                    <a:pt x="509" y="362"/>
                    <a:pt x="524" y="303"/>
                    <a:pt x="550" y="25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8" y="126"/>
                    <a:pt x="0" y="271"/>
                    <a:pt x="0" y="425"/>
                  </a:cubicBezTo>
                  <a:cubicBezTo>
                    <a:pt x="0" y="913"/>
                    <a:pt x="389" y="1311"/>
                    <a:pt x="875" y="1324"/>
                  </a:cubicBezTo>
                  <a:cubicBezTo>
                    <a:pt x="877" y="814"/>
                    <a:pt x="877" y="814"/>
                    <a:pt x="877" y="814"/>
                  </a:cubicBezTo>
                  <a:cubicBezTo>
                    <a:pt x="672" y="803"/>
                    <a:pt x="509" y="633"/>
                    <a:pt x="509" y="42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74F7C1-4302-48E0-91E4-F521BF4016BB}"/>
              </a:ext>
            </a:extLst>
          </p:cNvPr>
          <p:cNvSpPr txBox="1"/>
          <p:nvPr/>
        </p:nvSpPr>
        <p:spPr>
          <a:xfrm>
            <a:off x="5444249" y="3653462"/>
            <a:ext cx="1292786" cy="708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IN" sz="1600" b="1" dirty="0"/>
              <a:t>Dropdowns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A2D5E-8B64-4577-B654-0860FEB90DBE}"/>
              </a:ext>
            </a:extLst>
          </p:cNvPr>
          <p:cNvSpPr txBox="1"/>
          <p:nvPr/>
        </p:nvSpPr>
        <p:spPr>
          <a:xfrm>
            <a:off x="5403953" y="2414554"/>
            <a:ext cx="1373378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ComboBox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0CD3A-C486-4EB1-84FF-8AC29995FA5C}"/>
              </a:ext>
            </a:extLst>
          </p:cNvPr>
          <p:cNvSpPr txBox="1"/>
          <p:nvPr/>
        </p:nvSpPr>
        <p:spPr>
          <a:xfrm>
            <a:off x="7019026" y="4621119"/>
            <a:ext cx="100132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Select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C276D-6555-4590-9E0E-DD37DF912E38}"/>
              </a:ext>
            </a:extLst>
          </p:cNvPr>
          <p:cNvSpPr txBox="1"/>
          <p:nvPr/>
        </p:nvSpPr>
        <p:spPr>
          <a:xfrm>
            <a:off x="4147211" y="4958425"/>
            <a:ext cx="1651102" cy="707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</a:rPr>
              <a:t>Multi Combo Box</a:t>
            </a:r>
          </a:p>
          <a:p>
            <a:br>
              <a:rPr lang="en-US" sz="1400" dirty="0"/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1EBEE-0CFE-4BC4-A067-0738E17E969C}"/>
              </a:ext>
            </a:extLst>
          </p:cNvPr>
          <p:cNvSpPr txBox="1"/>
          <p:nvPr/>
        </p:nvSpPr>
        <p:spPr>
          <a:xfrm>
            <a:off x="609441" y="4332134"/>
            <a:ext cx="2845538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user needs to select one or more options from a long list of options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117896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dropdowns in City Section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1. View2.view.xml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076" name="Picture 4" descr="How to Develop the Right Solution to Any Problem – The Curious Programmer">
            <a:extLst>
              <a:ext uri="{FF2B5EF4-FFF2-40B4-BE49-F238E27FC236}">
                <a16:creationId xmlns:a16="http://schemas.microsoft.com/office/drawing/2014/main" id="{93B0711A-E11D-4891-ACE1-F10CAA51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68" y="1794552"/>
            <a:ext cx="4381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7C4FC4-F7FA-4F94-BE5A-B39F520AA3F0}"/>
              </a:ext>
            </a:extLst>
          </p:cNvPr>
          <p:cNvSpPr txBox="1">
            <a:spLocks/>
          </p:cNvSpPr>
          <p:nvPr/>
        </p:nvSpPr>
        <p:spPr>
          <a:xfrm>
            <a:off x="332945" y="2263060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4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42FB85-991D-4ABC-BCE7-3B6FAFC73D4E}"/>
              </a:ext>
            </a:extLst>
          </p:cNvPr>
          <p:cNvSpPr txBox="1">
            <a:spLocks/>
          </p:cNvSpPr>
          <p:nvPr/>
        </p:nvSpPr>
        <p:spPr>
          <a:xfrm>
            <a:off x="301867" y="755472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Add dropdowns in City Section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1. </a:t>
            </a:r>
            <a:r>
              <a:rPr lang="en-US" sz="1800" dirty="0">
                <a:latin typeface="Calibri (Body)"/>
                <a:hlinkClick r:id="rId4"/>
              </a:rPr>
              <a:t>View2.view.xml</a:t>
            </a:r>
            <a:endParaRPr lang="en-US" sz="1800" dirty="0">
              <a:latin typeface="Calibri (Body)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6ED06E-B96B-4F09-B11C-C736A2EDCC46}"/>
              </a:ext>
            </a:extLst>
          </p:cNvPr>
          <p:cNvSpPr txBox="1">
            <a:spLocks/>
          </p:cNvSpPr>
          <p:nvPr/>
        </p:nvSpPr>
        <p:spPr>
          <a:xfrm>
            <a:off x="385018" y="3203912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Add Input Field (F4 HELP) in Table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5"/>
              </a:rPr>
              <a:t>View2.view.xml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6"/>
              </a:rPr>
              <a:t>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7"/>
              </a:rPr>
              <a:t>Supplier.fragment.xml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8"/>
              </a:rPr>
              <a:t>ValueHelpDialog.fragment.xml</a:t>
            </a:r>
            <a:endParaRPr lang="en-US" sz="18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5532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814917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ny man in front of giant calendar cartoon illustration. Free Vector">
            <a:extLst>
              <a:ext uri="{FF2B5EF4-FFF2-40B4-BE49-F238E27FC236}">
                <a16:creationId xmlns:a16="http://schemas.microsoft.com/office/drawing/2014/main" id="{3492B43C-1568-41AE-99D3-F2C3DCE64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86" y="1297123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1E5499E-11CA-432D-9460-A2E488D7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93801-7A4B-457E-8FD4-307F6B7DF1C5}"/>
              </a:ext>
            </a:extLst>
          </p:cNvPr>
          <p:cNvSpPr txBox="1"/>
          <p:nvPr/>
        </p:nvSpPr>
        <p:spPr>
          <a:xfrm>
            <a:off x="714346" y="697762"/>
            <a:ext cx="5509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Dropdowns in SAPUI5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2D548223-66DE-4267-A0A5-D1185846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Tables in SAPUI5 and Fiori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5" y="902798"/>
            <a:ext cx="10993316" cy="4856164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1800" b="1" dirty="0" err="1">
                <a:solidFill>
                  <a:srgbClr val="32363A"/>
                </a:solidFill>
              </a:rPr>
              <a:t>sap.m.Table</a:t>
            </a:r>
            <a:endParaRPr lang="en-US" sz="1800" b="1" dirty="0">
              <a:solidFill>
                <a:srgbClr val="32363A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sap.m.Table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 control provides a set of sophisticated and convenience functions for responsive table design.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To render the sap.m.Table control properly, the order of the columns aggregation should match with the order of the cells aggregation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sap.m.ColumnListItem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32363A"/>
                </a:solidFill>
              </a:rPr>
              <a:t>Reference: </a:t>
            </a:r>
            <a:r>
              <a:rPr lang="en-US" altLang="en-US" sz="1800" dirty="0">
                <a:solidFill>
                  <a:srgbClr val="32363A"/>
                </a:solidFill>
                <a:hlinkClick r:id="rId2"/>
              </a:rPr>
              <a:t>https://sapui5.hana.ondemand.com/#/api/sap.m.Table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algn="l">
              <a:buAutoNum type="arabicPeriod" startAt="2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sap.ui.Table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Provides a comprehensive set of features for displaying and dealing with vast amounts of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 The Table control supports desktop PCs and tablet devices.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</a:rPr>
              <a:t>Reference: </a:t>
            </a:r>
            <a:r>
              <a:rPr lang="en-US" sz="1800" dirty="0">
                <a:solidFill>
                  <a:srgbClr val="32363A"/>
                </a:solidFill>
                <a:hlinkClick r:id="rId3"/>
              </a:rPr>
              <a:t>https://sapui5.hana.ondemand.com/#/api/sap.ui.table.Table</a:t>
            </a:r>
            <a:endParaRPr lang="en-US" sz="1800" b="1" dirty="0"/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lang="en-US" sz="1900" b="1" dirty="0">
              <a:solidFill>
                <a:srgbClr val="32363A"/>
              </a:solidFill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8003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 1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</a:t>
            </a:r>
            <a:r>
              <a:rPr lang="en-US" sz="1800" dirty="0">
                <a:hlinkClick r:id="rId3"/>
              </a:rPr>
              <a:t>1.1 Info.fragment.xml</a:t>
            </a:r>
            <a:endParaRPr lang="en-US" sz="1800" dirty="0"/>
          </a:p>
          <a:p>
            <a:pPr algn="just"/>
            <a:r>
              <a:rPr lang="en-US" sz="1800" dirty="0"/>
              <a:t>       </a:t>
            </a:r>
            <a:r>
              <a:rPr lang="en-US" sz="1800" dirty="0">
                <a:hlinkClick r:id="rId4"/>
              </a:rPr>
              <a:t>1.2 supplierTab.fragment.xml </a:t>
            </a:r>
            <a:endParaRPr lang="en-US" sz="1800" dirty="0"/>
          </a:p>
          <a:p>
            <a:pPr algn="just"/>
            <a:r>
              <a:rPr lang="en-US" sz="1800" dirty="0"/>
              <a:t>2. </a:t>
            </a:r>
            <a:r>
              <a:rPr lang="en-US" sz="1800" dirty="0">
                <a:hlinkClick r:id="rId5"/>
              </a:rPr>
              <a:t>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505CE8F-D9AF-48B3-A500-16CD2C22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90EC-ADDC-43C8-BC5F-5BA918965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61"/>
          <a:stretch/>
        </p:blipFill>
        <p:spPr>
          <a:xfrm>
            <a:off x="1071417" y="3247541"/>
            <a:ext cx="5626319" cy="15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B9D040E-D5BF-4EE2-BCA3-5B17D481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895CBE9-1AC5-43DA-AC4B-FCDAD311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7725804-06F0-40BE-8647-B705927C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5107</TotalTime>
  <Words>1294</Words>
  <Application>Microsoft Office PowerPoint</Application>
  <PresentationFormat>Widescreen</PresentationFormat>
  <Paragraphs>180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72</vt:lpstr>
      <vt:lpstr>Arial</vt:lpstr>
      <vt:lpstr>Calibri</vt:lpstr>
      <vt:lpstr>Calibri (Body)</vt:lpstr>
      <vt:lpstr>Calibri Light</vt:lpstr>
      <vt:lpstr>Cooper Black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What is fragment ?</vt:lpstr>
      <vt:lpstr>Fragment loading</vt:lpstr>
      <vt:lpstr>Tables in SAPUI5 and Fiori</vt:lpstr>
      <vt:lpstr>Exercise 1</vt:lpstr>
      <vt:lpstr>PowerPoint Presentation</vt:lpstr>
      <vt:lpstr>PowerPoint Presentation</vt:lpstr>
      <vt:lpstr>PowerPoint Presentation</vt:lpstr>
      <vt:lpstr>Fragment as Dialog </vt:lpstr>
      <vt:lpstr>Responsive behavior of Dialog</vt:lpstr>
      <vt:lpstr>Exercise 2</vt:lpstr>
      <vt:lpstr>Dropdowns in SAPUI5 </vt:lpstr>
      <vt:lpstr>Exercise 3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kuldeep singh shekhawat</cp:lastModifiedBy>
  <cp:revision>287</cp:revision>
  <dcterms:created xsi:type="dcterms:W3CDTF">2021-09-02T13:28:35Z</dcterms:created>
  <dcterms:modified xsi:type="dcterms:W3CDTF">2021-09-21T09:24:18Z</dcterms:modified>
</cp:coreProperties>
</file>